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Quattrocento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Quattrocento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Quattrocent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mailto:lguohan@gmail.com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b="1" lang="en"/>
              <a:t>Zhaosheng Zhu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 Northwestern Univ.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 zzh321@cs.northwestern.edu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 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b="1" lang="en"/>
              <a:t> Guohan Lu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  Tsinghua Univ.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</a:t>
            </a:r>
            <a:r>
              <a:rPr lang="en" u="sng">
                <a:solidFill>
                  <a:schemeClr val="hlink"/>
                </a:solidFill>
                <a:hlinkClick r:id="rId2"/>
              </a:rPr>
              <a:t>lguohan@gmail.com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 Yan Chen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Northwestern Univ.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ychen@northwestern.edu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Zhi Judy Fu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Motorola Labs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Judy.fu@motorola.com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 Phil Roberts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Internet Society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roberts@isoc.org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 Keesook Han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AFRL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Keesook.Han@rl.af.mil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en" sz="1200"/>
              <a:t>Botnet - A collection of software robots, or bots, which run autonomously 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en" sz="1200"/>
              <a:t>and automatically. They run on groups of zombie computers controlled 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91666"/>
              <a:buFont typeface="Arial"/>
              <a:buNone/>
            </a:pPr>
            <a:r>
              <a:rPr lang="en" sz="1200"/>
              <a:t>remotely by attackers.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Phases -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Initial Infection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Secondary Infection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Malicious Activities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Maintenance and Upgrade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Classified by </a:t>
            </a:r>
            <a:r>
              <a:rPr b="1" lang="en"/>
              <a:t>Command and Control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IRC, HTTP, P2P, Fast-Flux networks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Understanding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Bot Anatomy,  - Network level behaviour Binary analysis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Wide Area Management - Traffic, size, usuage and dynamics (Only IRCbots)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Modeling and Future Prediction - discussed the possible evolution of Botnets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IRCBot  </a:t>
            </a:r>
            <a:r>
              <a:rPr b="1" lang="en" sz="1200"/>
              <a:t>You’ll never find more wretched hive of scum and villainy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Some were toys but highlighted Agobot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Exploits</a:t>
            </a:r>
            <a:r>
              <a:rPr lang="en" sz="1200"/>
              <a:t> - Uses many well known exploits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Delivery</a:t>
            </a:r>
            <a:r>
              <a:rPr lang="en" sz="1200"/>
              <a:t> - Separate encoded delivery to avoid detection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Deception</a:t>
            </a:r>
            <a:r>
              <a:rPr lang="en" sz="1200"/>
              <a:t> - Looks for well known debuggers and VMWare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Function</a:t>
            </a:r>
            <a:r>
              <a:rPr lang="en" sz="1200"/>
              <a:t> - Steal information and monitor traffic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Recruiting</a:t>
            </a:r>
            <a:r>
              <a:rPr lang="en" sz="1200"/>
              <a:t> - Uses horizontal  and vertical scanning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HTTP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Rustock - </a:t>
            </a:r>
            <a:r>
              <a:rPr lang="en" sz="1200"/>
              <a:t>Spambot (side note, when taken down in 2011 reduced Worldwide spam by 75%)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BlackEnergy</a:t>
            </a:r>
            <a:r>
              <a:rPr lang="en" sz="1200"/>
              <a:t> - DDoS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Clickbot.A </a:t>
            </a:r>
            <a:r>
              <a:rPr lang="en" sz="1200"/>
              <a:t>- Click fraud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P2P - </a:t>
            </a:r>
            <a:r>
              <a:rPr lang="en" sz="1200"/>
              <a:t>Spread command and control instead of centralized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Fast-flux Networks </a:t>
            </a:r>
            <a:r>
              <a:rPr lang="en" sz="1200"/>
              <a:t>- Allows connection to valuable compromised servers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Uses DNS (low TTL) and HTTP to allow content availability.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One study showed 3241 unique IPs with 1,516 NS and 2,844 HTTP proxies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Honeypots Modules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Malware collection - Nepenthes and WindowsXP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Greaybox testing - Dialects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Botnet tracking - IRC Tracking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Scanning is large percentage of noise on the internet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Scanning is well controlled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90% of bots IRC &lt; 50 minutes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&gt; 80% detected by Norton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Smaller botnets receive larger portion of control and mining.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Larger botnets have larger cloning and download (DDoS)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Spammer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Captured data on IP, AS, and country of spammers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Used W32/Bobax worm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Sizing (Footprint or live population)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Infiltration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52% of IRC Botnets do not make join information available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DNS Redirection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Redirects Botnets to local sinkhole via DNS records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DNSBL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/>
              <a:t>Monitors DNS based Blacklists to expose membership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DNS Cache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Uses DNS caching to provide lower bound on numbers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Current Models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Model suggests that bots offline are not infectious and regional biases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of infection will affect overall growth.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Smaller nets are more susceptible to this.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Better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1.How to generate a robust botnet even though some bots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are removed?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2. How to prevent significant exposure of the network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topology even though some bots are detected?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3. How to easily monitor and obtain the complete infor-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mation of a botnet by its botmaster?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4. How to prevent (or make it harder) defenders from de-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tecting bots via their communication traffic patterns?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Superbot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Hybrid P2P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Use the bots as controllers (servant bots) analogous to supernodes in P2P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P2P more resistant to attack response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Honeynet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 network intentional vulnerabilities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Issues are 1) lack of tracking tools and 2) understanding the bots dialect 30 anti analysis techniques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Traffic Monitoring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Goals: Identify bots based on types of attacks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Analyze flows to find Candidate Controller Connections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Analyze CCC to locate botmasters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Rishi: </a:t>
            </a:r>
            <a:r>
              <a:rPr lang="en"/>
              <a:t>Passive monitoring system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Observations</a:t>
            </a:r>
            <a:r>
              <a:rPr lang="en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Bots typically stay with controller for 2-3 days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Bot names (IRC) are different than user names eg. USA|016887436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Rishi was compared to NIDS  (Blast-o-Mat) and was 82 v 34 detected. 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Limits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Names can be changed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Only IRC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Encryption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Defense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Research lacking (white paper topics?)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Spam - content independent spam classification system proposed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The basic idea of the system is that ”A host that has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recently sent large amounts of e-mails may be a spam-bot.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Consequently, any e-mail coming from such hosts is poten-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tially spam, and if the source has a dynamically allocated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IP address (or simply a dynamic IP address) and the sender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is not in the recipient’s address book or list of past recipi-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ents or senders, then it is almost certain that the e-mail is</a:t>
            </a:r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lang="en"/>
              <a:t>spam.”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</a:pPr>
            <a:r>
              <a:rPr b="1" lang="en"/>
              <a:t>Trend Micro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Bot Identification Service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Real time C&amp;C botmaster addresses list via BGP peering Trend to Customer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$.09/user for 500,000 users ($45,000)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Fast Flux makes this less effective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Understand - behaviours and characteristics through binary analysis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and wide area measurements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Proposals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Formal models to predict advancement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Defense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When the botmaster can be found, shut it down.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Advances tied toP2P and fast flux networks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Current defense not very efficient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MoreHTTP/P2P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1428750"/>
            <a:ext cx="9141599" cy="2400300"/>
          </a:xfrm>
          <a:prstGeom prst="rect">
            <a:avLst/>
          </a:prstGeom>
          <a:gradFill>
            <a:gsLst>
              <a:gs pos="0">
                <a:srgbClr val="FFE086">
                  <a:alpha val="49803"/>
                </a:srgbClr>
              </a:gs>
              <a:gs pos="100000">
                <a:srgbClr val="FFCD36">
                  <a:alpha val="4980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-1" y="1346349"/>
            <a:ext cx="9141599" cy="54900"/>
          </a:xfrm>
          <a:prstGeom prst="rect">
            <a:avLst/>
          </a:prstGeom>
          <a:gradFill>
            <a:gsLst>
              <a:gs pos="0">
                <a:srgbClr val="FFE086">
                  <a:alpha val="80000"/>
                </a:srgbClr>
              </a:gs>
              <a:gs pos="100000">
                <a:srgbClr val="FFCD36">
                  <a:alpha val="8000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-1" y="3856587"/>
            <a:ext cx="9141599" cy="54900"/>
          </a:xfrm>
          <a:prstGeom prst="rect">
            <a:avLst/>
          </a:prstGeom>
          <a:gradFill>
            <a:gsLst>
              <a:gs pos="0">
                <a:srgbClr val="FFE086">
                  <a:alpha val="80000"/>
                </a:srgbClr>
              </a:gs>
              <a:gs pos="100000">
                <a:srgbClr val="FFCD36">
                  <a:alpha val="8000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8" name="Shape 18"/>
          <p:cNvSpPr txBox="1"/>
          <p:nvPr>
            <p:ph type="ctrTitle"/>
          </p:nvPr>
        </p:nvSpPr>
        <p:spPr>
          <a:xfrm>
            <a:off x="971550" y="1559858"/>
            <a:ext cx="7200900" cy="1292999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971550" y="2969514"/>
            <a:ext cx="7200900" cy="685799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Font typeface="Arial"/>
              <a:buNone/>
              <a:defRPr/>
            </a:lvl1pPr>
            <a:lvl2pPr indent="0" lvl="1" marL="342900" marR="0" rtl="0" algn="ctr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None/>
              <a:defRPr/>
            </a:lvl2pPr>
            <a:lvl3pPr indent="0" lvl="2" marL="685800" marR="0" rtl="0" algn="ctr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Font typeface="Arial"/>
              <a:buNone/>
              <a:defRPr/>
            </a:lvl3pPr>
            <a:lvl4pPr indent="0" lvl="3" marL="1028700" marR="0" rtl="0" algn="ctr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Font typeface="Arial"/>
              <a:buNone/>
              <a:defRPr/>
            </a:lvl4pPr>
            <a:lvl5pPr indent="0" lvl="4" marL="1371600" marR="0" rtl="0" algn="ctr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Font typeface="Arial"/>
              <a:buNone/>
              <a:defRPr/>
            </a:lvl5pPr>
            <a:lvl6pPr indent="0" lvl="5" marL="1714500" marR="0" rtl="0" algn="ctr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  <a:defRPr/>
            </a:lvl6pPr>
            <a:lvl7pPr indent="0" lvl="6" marL="2057400" marR="0" rtl="0" algn="ctr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  <a:defRPr/>
            </a:lvl7pPr>
            <a:lvl8pPr indent="0" lvl="7" marL="2400300" marR="0" rtl="0" algn="ctr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  <a:defRPr/>
            </a:lvl8pPr>
            <a:lvl9pPr indent="0" lvl="8" marL="2743200" marR="0" rtl="0" algn="ctr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1005840" y="350520"/>
            <a:ext cx="7132199" cy="9252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3024209" y="-591785"/>
            <a:ext cx="3095700" cy="7132199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 rot="5400000">
            <a:off x="5317949" y="1431778"/>
            <a:ext cx="4423200" cy="1971599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 rot="5400000">
            <a:off x="1317375" y="-482821"/>
            <a:ext cx="4423200" cy="5800799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indent="-76200" lvl="0" marL="203200" rtl="0" algn="l">
              <a:lnSpc>
                <a:spcPct val="90000"/>
              </a:lnSpc>
              <a:spcBef>
                <a:spcPts val="1400"/>
              </a:spcBef>
              <a:buClr>
                <a:srgbClr val="464646"/>
              </a:buClr>
              <a:buFont typeface="Arial"/>
              <a:buChar char="▪"/>
              <a:defRPr/>
            </a:lvl1pPr>
            <a:lvl2pPr indent="-88900" lvl="1" marL="444500" rtl="0" algn="l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2pPr>
            <a:lvl3pPr indent="-88900" lvl="2" marL="685800" rtl="0" algn="l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▪"/>
              <a:defRPr/>
            </a:lvl3pPr>
            <a:lvl4pPr indent="-101600" lvl="3" marL="927100" rtl="0" algn="l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▪"/>
              <a:defRPr/>
            </a:lvl4pPr>
            <a:lvl5pPr indent="-114300" lvl="4" marL="1168400" rtl="0" algn="l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▪"/>
              <a:defRPr/>
            </a:lvl5pPr>
            <a:lvl6pPr indent="-114300" lvl="5" marL="1409700" rtl="0" algn="l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Font typeface="Arial"/>
              <a:buChar char="▪"/>
              <a:defRPr/>
            </a:lvl6pPr>
            <a:lvl7pPr indent="-114300" lvl="6" marL="1651000" rtl="0" algn="l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Font typeface="Arial"/>
              <a:buChar char="▪"/>
              <a:defRPr/>
            </a:lvl7pPr>
            <a:lvl8pPr indent="-114300" lvl="7" marL="1892300" rtl="0" algn="l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Font typeface="Arial"/>
              <a:buChar char="▪"/>
              <a:defRPr/>
            </a:lvl8pPr>
            <a:lvl9pPr indent="-101600" lvl="8" marL="2120900" rtl="0" algn="l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Font typeface="Arial"/>
              <a:buChar char="▪"/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_1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68575" lIns="68575" rIns="68575" tIns="68575"/>
          <a:lstStyle>
            <a:lvl1pPr lvl="0" rtl="0"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4" name="Shape 94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68575" lIns="68575" rIns="68575" tIns="6857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34275" lIns="68575" rIns="68575" tIns="3427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_2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1005840" y="350520"/>
            <a:ext cx="7132199" cy="9252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1005840" y="1426463"/>
            <a:ext cx="7132199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1005840" y="350520"/>
            <a:ext cx="7132199" cy="9252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1005840" y="1426463"/>
            <a:ext cx="3429000" cy="30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709160" y="1426463"/>
            <a:ext cx="3429000" cy="30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gradFill>
          <a:gsLst>
            <a:gs pos="0">
              <a:srgbClr val="FFEAAE">
                <a:alpha val="80000"/>
              </a:srgbClr>
            </a:gs>
            <a:gs pos="100000">
              <a:srgbClr val="FFCD36">
                <a:alpha val="80000"/>
              </a:srgbClr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971550" y="1597913"/>
            <a:ext cx="7200900" cy="17694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 algn="ctr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971550" y="3429000"/>
            <a:ext cx="7200900" cy="630899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indent="0" lvl="0" marL="0" rtl="0" algn="ctr">
              <a:spcBef>
                <a:spcPts val="0"/>
              </a:spcBef>
              <a:buClr>
                <a:srgbClr val="464646"/>
              </a:buClr>
              <a:buFont typeface="Quattrocento"/>
              <a:buNone/>
              <a:defRPr/>
            </a:lvl1pPr>
            <a:lvl2pPr indent="0" lvl="1" marL="34290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2pPr>
            <a:lvl3pPr indent="0" lvl="2" marL="68580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3pPr>
            <a:lvl4pPr indent="0" lvl="3" marL="102870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4pPr>
            <a:lvl5pPr indent="0" lvl="4" marL="137160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5pPr>
            <a:lvl6pPr indent="0" lvl="5" marL="171450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6pPr>
            <a:lvl7pPr indent="0" lvl="6" marL="205740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7pPr>
            <a:lvl8pPr indent="0" lvl="7" marL="240030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8pPr>
            <a:lvl9pPr indent="0" lvl="8" marL="2743200" rtl="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1005840" y="350520"/>
            <a:ext cx="7132199" cy="9252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1005840" y="1378098"/>
            <a:ext cx="3429000" cy="57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rtl="0"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indent="0" lvl="1" marL="342900" rtl="0">
              <a:spcBef>
                <a:spcPts val="0"/>
              </a:spcBef>
              <a:buFont typeface="Quattrocento"/>
              <a:buNone/>
              <a:defRPr/>
            </a:lvl2pPr>
            <a:lvl3pPr indent="0" lvl="2" marL="685800" rtl="0">
              <a:spcBef>
                <a:spcPts val="0"/>
              </a:spcBef>
              <a:buFont typeface="Quattrocento"/>
              <a:buNone/>
              <a:defRPr/>
            </a:lvl3pPr>
            <a:lvl4pPr indent="0" lvl="3" marL="1028700" rtl="0">
              <a:spcBef>
                <a:spcPts val="0"/>
              </a:spcBef>
              <a:buFont typeface="Quattrocento"/>
              <a:buNone/>
              <a:defRPr/>
            </a:lvl4pPr>
            <a:lvl5pPr indent="0" lvl="4" marL="1371600" rtl="0">
              <a:spcBef>
                <a:spcPts val="0"/>
              </a:spcBef>
              <a:buFont typeface="Quattrocento"/>
              <a:buNone/>
              <a:defRPr/>
            </a:lvl5pPr>
            <a:lvl6pPr indent="0" lvl="5" marL="1714500" rtl="0">
              <a:spcBef>
                <a:spcPts val="0"/>
              </a:spcBef>
              <a:buFont typeface="Quattrocento"/>
              <a:buNone/>
              <a:defRPr/>
            </a:lvl6pPr>
            <a:lvl7pPr indent="0" lvl="6" marL="2057400" rtl="0">
              <a:spcBef>
                <a:spcPts val="0"/>
              </a:spcBef>
              <a:buFont typeface="Quattrocento"/>
              <a:buNone/>
              <a:defRPr/>
            </a:lvl7pPr>
            <a:lvl8pPr indent="0" lvl="7" marL="2400300" rtl="0">
              <a:spcBef>
                <a:spcPts val="0"/>
              </a:spcBef>
              <a:buFont typeface="Quattrocento"/>
              <a:buNone/>
              <a:defRPr/>
            </a:lvl8pPr>
            <a:lvl9pPr indent="0" lvl="8" marL="2743200" rtl="0">
              <a:spcBef>
                <a:spcPts val="0"/>
              </a:spcBef>
              <a:buFont typeface="Quattrocento"/>
              <a:buNone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1005840" y="2055549"/>
            <a:ext cx="3429000" cy="24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3" type="body"/>
          </p:nvPr>
        </p:nvSpPr>
        <p:spPr>
          <a:xfrm>
            <a:off x="4709160" y="1378098"/>
            <a:ext cx="3429000" cy="574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rtl="0"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indent="0" lvl="1" marL="342900" rtl="0">
              <a:spcBef>
                <a:spcPts val="0"/>
              </a:spcBef>
              <a:buFont typeface="Quattrocento"/>
              <a:buNone/>
              <a:defRPr/>
            </a:lvl2pPr>
            <a:lvl3pPr indent="0" lvl="2" marL="685800" rtl="0">
              <a:spcBef>
                <a:spcPts val="0"/>
              </a:spcBef>
              <a:buFont typeface="Quattrocento"/>
              <a:buNone/>
              <a:defRPr/>
            </a:lvl3pPr>
            <a:lvl4pPr indent="0" lvl="3" marL="1028700" rtl="0">
              <a:spcBef>
                <a:spcPts val="0"/>
              </a:spcBef>
              <a:buFont typeface="Quattrocento"/>
              <a:buNone/>
              <a:defRPr/>
            </a:lvl4pPr>
            <a:lvl5pPr indent="0" lvl="4" marL="1371600" rtl="0">
              <a:spcBef>
                <a:spcPts val="0"/>
              </a:spcBef>
              <a:buFont typeface="Quattrocento"/>
              <a:buNone/>
              <a:defRPr/>
            </a:lvl5pPr>
            <a:lvl6pPr indent="0" lvl="5" marL="1714500" rtl="0">
              <a:spcBef>
                <a:spcPts val="0"/>
              </a:spcBef>
              <a:buFont typeface="Quattrocento"/>
              <a:buNone/>
              <a:defRPr/>
            </a:lvl6pPr>
            <a:lvl7pPr indent="0" lvl="6" marL="2057400" rtl="0">
              <a:spcBef>
                <a:spcPts val="0"/>
              </a:spcBef>
              <a:buFont typeface="Quattrocento"/>
              <a:buNone/>
              <a:defRPr/>
            </a:lvl7pPr>
            <a:lvl8pPr indent="0" lvl="7" marL="2400300" rtl="0">
              <a:spcBef>
                <a:spcPts val="0"/>
              </a:spcBef>
              <a:buFont typeface="Quattrocento"/>
              <a:buNone/>
              <a:defRPr/>
            </a:lvl8pPr>
            <a:lvl9pPr indent="0" lvl="8" marL="2743200" rtl="0">
              <a:spcBef>
                <a:spcPts val="0"/>
              </a:spcBef>
              <a:buFont typeface="Quattrocento"/>
              <a:buNone/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4" type="body"/>
          </p:nvPr>
        </p:nvSpPr>
        <p:spPr>
          <a:xfrm>
            <a:off x="4709160" y="2055549"/>
            <a:ext cx="3429000" cy="24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1005840" y="350520"/>
            <a:ext cx="7132199" cy="9252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Shape 54"/>
          <p:cNvGrpSpPr/>
          <p:nvPr/>
        </p:nvGrpSpPr>
        <p:grpSpPr>
          <a:xfrm flipH="1" rot="10800000">
            <a:off x="1188" y="90"/>
            <a:ext cx="9141525" cy="283373"/>
            <a:chOff x="0" y="6480048"/>
            <a:chExt cx="12188701" cy="377831"/>
          </a:xfrm>
        </p:grpSpPr>
        <p:sp>
          <p:nvSpPr>
            <p:cNvPr id="55" name="Shape 55"/>
            <p:cNvSpPr/>
            <p:nvPr/>
          </p:nvSpPr>
          <p:spPr>
            <a:xfrm>
              <a:off x="0" y="6583679"/>
              <a:ext cx="12188700" cy="274199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34275" lIns="68575" rIns="68575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0" y="6480048"/>
              <a:ext cx="12188700" cy="73199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34275" lIns="68575" rIns="68575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57" name="Shape 57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 flipH="1" rot="10800000">
            <a:off x="1188" y="90"/>
            <a:ext cx="9141525" cy="283373"/>
            <a:chOff x="0" y="6480048"/>
            <a:chExt cx="12188701" cy="377831"/>
          </a:xfrm>
        </p:grpSpPr>
        <p:sp>
          <p:nvSpPr>
            <p:cNvPr id="62" name="Shape 62"/>
            <p:cNvSpPr/>
            <p:nvPr/>
          </p:nvSpPr>
          <p:spPr>
            <a:xfrm>
              <a:off x="0" y="6583679"/>
              <a:ext cx="12188700" cy="274199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34275" lIns="68575" rIns="68575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63" name="Shape 63"/>
            <p:cNvSpPr/>
            <p:nvPr/>
          </p:nvSpPr>
          <p:spPr>
            <a:xfrm>
              <a:off x="0" y="6480048"/>
              <a:ext cx="12188700" cy="73199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34275" lIns="68575" rIns="68575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64" name="Shape 64"/>
          <p:cNvSpPr txBox="1"/>
          <p:nvPr>
            <p:ph type="title"/>
          </p:nvPr>
        </p:nvSpPr>
        <p:spPr>
          <a:xfrm>
            <a:off x="5602985" y="1762506"/>
            <a:ext cx="3154799" cy="1494899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342900" y="569214"/>
            <a:ext cx="4972200" cy="39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x="5602985" y="3271265"/>
            <a:ext cx="3154799" cy="1296299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indent="0" lvl="0" marL="0" rtl="0">
              <a:spcBef>
                <a:spcPts val="900"/>
              </a:spcBef>
              <a:buFont typeface="Quattrocento"/>
              <a:buNone/>
              <a:defRPr/>
            </a:lvl1pPr>
            <a:lvl2pPr indent="0" lvl="1" marL="342900" rtl="0">
              <a:spcBef>
                <a:spcPts val="0"/>
              </a:spcBef>
              <a:buFont typeface="Quattrocento"/>
              <a:buNone/>
              <a:defRPr/>
            </a:lvl2pPr>
            <a:lvl3pPr indent="0" lvl="2" marL="685800" rtl="0">
              <a:spcBef>
                <a:spcPts val="0"/>
              </a:spcBef>
              <a:buFont typeface="Quattrocento"/>
              <a:buNone/>
              <a:defRPr/>
            </a:lvl3pPr>
            <a:lvl4pPr indent="0" lvl="3" marL="1028700" rtl="0">
              <a:spcBef>
                <a:spcPts val="0"/>
              </a:spcBef>
              <a:buFont typeface="Quattrocento"/>
              <a:buNone/>
              <a:defRPr/>
            </a:lvl4pPr>
            <a:lvl5pPr indent="0" lvl="4" marL="1371600" rtl="0">
              <a:spcBef>
                <a:spcPts val="0"/>
              </a:spcBef>
              <a:buFont typeface="Quattrocento"/>
              <a:buNone/>
              <a:defRPr/>
            </a:lvl5pPr>
            <a:lvl6pPr indent="0" lvl="5" marL="1714500" rtl="0">
              <a:spcBef>
                <a:spcPts val="0"/>
              </a:spcBef>
              <a:buFont typeface="Quattrocento"/>
              <a:buNone/>
              <a:defRPr/>
            </a:lvl6pPr>
            <a:lvl7pPr indent="0" lvl="6" marL="2057400" rtl="0">
              <a:spcBef>
                <a:spcPts val="0"/>
              </a:spcBef>
              <a:buFont typeface="Quattrocento"/>
              <a:buNone/>
              <a:defRPr/>
            </a:lvl7pPr>
            <a:lvl8pPr indent="0" lvl="7" marL="2400300" rtl="0">
              <a:spcBef>
                <a:spcPts val="0"/>
              </a:spcBef>
              <a:buFont typeface="Quattrocento"/>
              <a:buNone/>
              <a:defRPr/>
            </a:lvl8pPr>
            <a:lvl9pPr indent="0" lvl="8" marL="2743200" rtl="0">
              <a:spcBef>
                <a:spcPts val="0"/>
              </a:spcBef>
              <a:buFont typeface="Quattrocento"/>
              <a:buNone/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Shape 71"/>
          <p:cNvGrpSpPr/>
          <p:nvPr/>
        </p:nvGrpSpPr>
        <p:grpSpPr>
          <a:xfrm flipH="1" rot="10800000">
            <a:off x="1188" y="90"/>
            <a:ext cx="9141525" cy="283373"/>
            <a:chOff x="0" y="6480048"/>
            <a:chExt cx="12188701" cy="377831"/>
          </a:xfrm>
        </p:grpSpPr>
        <p:sp>
          <p:nvSpPr>
            <p:cNvPr id="72" name="Shape 72"/>
            <p:cNvSpPr/>
            <p:nvPr/>
          </p:nvSpPr>
          <p:spPr>
            <a:xfrm>
              <a:off x="0" y="6583679"/>
              <a:ext cx="12188700" cy="274199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34275" lIns="68575" rIns="68575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0" y="6480048"/>
              <a:ext cx="12188700" cy="73199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34275" lIns="68575" rIns="68575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74" name="Shape 74"/>
          <p:cNvSpPr txBox="1"/>
          <p:nvPr>
            <p:ph type="title"/>
          </p:nvPr>
        </p:nvSpPr>
        <p:spPr>
          <a:xfrm>
            <a:off x="5602985" y="1762506"/>
            <a:ext cx="3154799" cy="1494899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/>
          <p:nvPr>
            <p:ph idx="2" type="pic"/>
          </p:nvPr>
        </p:nvSpPr>
        <p:spPr>
          <a:xfrm>
            <a:off x="113108" y="379578"/>
            <a:ext cx="5143499" cy="4382400"/>
          </a:xfrm>
          <a:prstGeom prst="rect">
            <a:avLst/>
          </a:prstGeom>
          <a:solidFill>
            <a:srgbClr val="FFEAAE"/>
          </a:solidFill>
          <a:ln>
            <a:noFill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5602985" y="3271265"/>
            <a:ext cx="3154799" cy="1296299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indent="0" lvl="0" marL="0" rtl="0">
              <a:spcBef>
                <a:spcPts val="900"/>
              </a:spcBef>
              <a:buFont typeface="Quattrocento"/>
              <a:buNone/>
              <a:defRPr/>
            </a:lvl1pPr>
            <a:lvl2pPr indent="0" lvl="1" marL="342900" rtl="0">
              <a:spcBef>
                <a:spcPts val="0"/>
              </a:spcBef>
              <a:buFont typeface="Quattrocento"/>
              <a:buNone/>
              <a:defRPr/>
            </a:lvl2pPr>
            <a:lvl3pPr indent="0" lvl="2" marL="685800" rtl="0">
              <a:spcBef>
                <a:spcPts val="0"/>
              </a:spcBef>
              <a:buFont typeface="Quattrocento"/>
              <a:buNone/>
              <a:defRPr/>
            </a:lvl3pPr>
            <a:lvl4pPr indent="0" lvl="3" marL="1028700" rtl="0">
              <a:spcBef>
                <a:spcPts val="0"/>
              </a:spcBef>
              <a:buFont typeface="Quattrocento"/>
              <a:buNone/>
              <a:defRPr/>
            </a:lvl4pPr>
            <a:lvl5pPr indent="0" lvl="4" marL="1371600" rtl="0">
              <a:spcBef>
                <a:spcPts val="0"/>
              </a:spcBef>
              <a:buFont typeface="Quattrocento"/>
              <a:buNone/>
              <a:defRPr/>
            </a:lvl5pPr>
            <a:lvl6pPr indent="0" lvl="5" marL="1714500" rtl="0">
              <a:spcBef>
                <a:spcPts val="0"/>
              </a:spcBef>
              <a:buFont typeface="Quattrocento"/>
              <a:buNone/>
              <a:defRPr/>
            </a:lvl6pPr>
            <a:lvl7pPr indent="0" lvl="6" marL="2057400" rtl="0">
              <a:spcBef>
                <a:spcPts val="0"/>
              </a:spcBef>
              <a:buFont typeface="Quattrocento"/>
              <a:buNone/>
              <a:defRPr/>
            </a:lvl7pPr>
            <a:lvl8pPr indent="0" lvl="7" marL="2400300" rtl="0">
              <a:spcBef>
                <a:spcPts val="0"/>
              </a:spcBef>
              <a:buFont typeface="Quattrocento"/>
              <a:buNone/>
              <a:defRPr/>
            </a:lvl8pPr>
            <a:lvl9pPr indent="0" lvl="8" marL="2743200" rtl="0">
              <a:spcBef>
                <a:spcPts val="0"/>
              </a:spcBef>
              <a:buFont typeface="Quattrocento"/>
              <a:buNone/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342900" marR="0" rtl="0" algn="l">
              <a:spcBef>
                <a:spcPts val="0"/>
              </a:spcBef>
              <a:defRPr/>
            </a:lvl2pPr>
            <a:lvl3pPr indent="0" lvl="2" marL="685800" marR="0" rtl="0" algn="l">
              <a:spcBef>
                <a:spcPts val="0"/>
              </a:spcBef>
              <a:defRPr/>
            </a:lvl3pPr>
            <a:lvl4pPr indent="0" lvl="3" marL="1028700" marR="0" rtl="0" algn="l">
              <a:spcBef>
                <a:spcPts val="0"/>
              </a:spcBef>
              <a:defRPr/>
            </a:lvl4pPr>
            <a:lvl5pPr indent="0" lvl="4" marL="1371600" marR="0" rtl="0" algn="l">
              <a:spcBef>
                <a:spcPts val="0"/>
              </a:spcBef>
              <a:defRPr/>
            </a:lvl5pPr>
            <a:lvl6pPr indent="0" lvl="5" marL="1714500" marR="0" rtl="0" algn="l">
              <a:spcBef>
                <a:spcPts val="0"/>
              </a:spcBef>
              <a:defRPr/>
            </a:lvl6pPr>
            <a:lvl7pPr indent="0" lvl="6" marL="2057400" marR="0" rtl="0" algn="l">
              <a:spcBef>
                <a:spcPts val="0"/>
              </a:spcBef>
              <a:defRPr/>
            </a:lvl7pPr>
            <a:lvl8pPr indent="0" lvl="7" marL="2400300" marR="0" rtl="0" algn="l">
              <a:spcBef>
                <a:spcPts val="0"/>
              </a:spcBef>
              <a:defRPr/>
            </a:lvl8pPr>
            <a:lvl9pPr indent="0" lvl="8" marL="27432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FFF4D6">
                <a:alpha val="58823"/>
              </a:srgbClr>
            </a:gs>
            <a:gs pos="40000">
              <a:srgbClr val="FFF4D6">
                <a:alpha val="65882"/>
              </a:srgbClr>
            </a:gs>
            <a:gs pos="100000">
              <a:srgbClr val="FFEAAE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4860036"/>
            <a:ext cx="9141525" cy="283373"/>
            <a:chOff x="0" y="6480048"/>
            <a:chExt cx="12188701" cy="377831"/>
          </a:xfrm>
        </p:grpSpPr>
        <p:sp>
          <p:nvSpPr>
            <p:cNvPr id="7" name="Shape 7"/>
            <p:cNvSpPr/>
            <p:nvPr/>
          </p:nvSpPr>
          <p:spPr>
            <a:xfrm>
              <a:off x="0" y="6583679"/>
              <a:ext cx="12188700" cy="274199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34275" lIns="68575" rIns="68575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8" name="Shape 8"/>
            <p:cNvSpPr/>
            <p:nvPr/>
          </p:nvSpPr>
          <p:spPr>
            <a:xfrm>
              <a:off x="0" y="6480048"/>
              <a:ext cx="12188700" cy="73199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34275" lIns="68575" rIns="68575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9" name="Shape 9"/>
          <p:cNvSpPr txBox="1"/>
          <p:nvPr>
            <p:ph type="title"/>
          </p:nvPr>
        </p:nvSpPr>
        <p:spPr>
          <a:xfrm>
            <a:off x="1005840" y="350520"/>
            <a:ext cx="7132199" cy="9252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rIns="68575" tIns="6857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Quattrocento"/>
              <a:buNone/>
              <a:defRPr sz="1100"/>
            </a:lvl1pPr>
            <a:lvl2pPr indent="0" lvl="1" marL="0" marR="0" rtl="0" algn="l">
              <a:spcBef>
                <a:spcPts val="0"/>
              </a:spcBef>
              <a:buSzPct val="100000"/>
              <a:defRPr sz="1100"/>
            </a:lvl2pPr>
            <a:lvl3pPr indent="0" lvl="2" marL="0" marR="0" rtl="0" algn="l">
              <a:spcBef>
                <a:spcPts val="0"/>
              </a:spcBef>
              <a:buSzPct val="100000"/>
              <a:defRPr sz="1100"/>
            </a:lvl3pPr>
            <a:lvl4pPr indent="0" lvl="3" marL="0" marR="0" rtl="0" algn="l">
              <a:spcBef>
                <a:spcPts val="0"/>
              </a:spcBef>
              <a:buSzPct val="100000"/>
              <a:defRPr sz="1100"/>
            </a:lvl4pPr>
            <a:lvl5pPr indent="0" lvl="4" marL="0" marR="0" rtl="0" algn="l">
              <a:spcBef>
                <a:spcPts val="0"/>
              </a:spcBef>
              <a:buSzPct val="100000"/>
              <a:defRPr sz="1100"/>
            </a:lvl5pPr>
            <a:lvl6pPr indent="0" lvl="5" marL="0" marR="0" rtl="0" algn="l">
              <a:spcBef>
                <a:spcPts val="0"/>
              </a:spcBef>
              <a:buSzPct val="100000"/>
              <a:defRPr sz="1100"/>
            </a:lvl6pPr>
            <a:lvl7pPr indent="0" lvl="6" marL="0" marR="0" rtl="0" algn="l">
              <a:spcBef>
                <a:spcPts val="0"/>
              </a:spcBef>
              <a:buSzPct val="100000"/>
              <a:defRPr sz="1100"/>
            </a:lvl7pPr>
            <a:lvl8pPr indent="0" lvl="7" marL="0" marR="0" rtl="0" algn="l">
              <a:spcBef>
                <a:spcPts val="0"/>
              </a:spcBef>
              <a:buSzPct val="100000"/>
              <a:defRPr sz="1100"/>
            </a:lvl8pPr>
            <a:lvl9pPr indent="0" lvl="8" marL="0" marR="0" rtl="0" algn="l">
              <a:spcBef>
                <a:spcPts val="0"/>
              </a:spcBef>
              <a:buSzPct val="100000"/>
              <a:defRPr sz="1100"/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1005840" y="1426463"/>
            <a:ext cx="7132199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rIns="68575" tIns="68575"/>
          <a:lstStyle>
            <a:lvl1pPr indent="-76200" lvl="0" marL="203200" marR="0" rtl="0" algn="l">
              <a:lnSpc>
                <a:spcPct val="90000"/>
              </a:lnSpc>
              <a:spcBef>
                <a:spcPts val="1400"/>
              </a:spcBef>
              <a:buClr>
                <a:srgbClr val="464646"/>
              </a:buClr>
              <a:buSzPct val="100000"/>
              <a:buFont typeface="Arial"/>
              <a:buChar char="▪"/>
              <a:defRPr sz="1100"/>
            </a:lvl1pPr>
            <a:lvl2pPr indent="-88900" lvl="1" marL="444500" marR="0" rtl="0" algn="l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SzPct val="100000"/>
              <a:buFont typeface="Arial"/>
              <a:buChar char="▪"/>
              <a:defRPr sz="1100"/>
            </a:lvl2pPr>
            <a:lvl3pPr indent="-88900" lvl="2" marL="685800" marR="0" rtl="0" algn="l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SzPct val="100000"/>
              <a:buFont typeface="Arial"/>
              <a:buChar char="▪"/>
              <a:defRPr sz="1100"/>
            </a:lvl3pPr>
            <a:lvl4pPr indent="-101600" lvl="3" marL="927100" marR="0" rtl="0" algn="l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SzPct val="100000"/>
              <a:buFont typeface="Arial"/>
              <a:buChar char="▪"/>
              <a:defRPr sz="1100"/>
            </a:lvl4pPr>
            <a:lvl5pPr indent="-114300" lvl="4" marL="1168400" marR="0" rtl="0" algn="l">
              <a:lnSpc>
                <a:spcPct val="90000"/>
              </a:lnSpc>
              <a:spcBef>
                <a:spcPts val="600"/>
              </a:spcBef>
              <a:buClr>
                <a:srgbClr val="464646"/>
              </a:buClr>
              <a:buSzPct val="100000"/>
              <a:buFont typeface="Arial"/>
              <a:buChar char="▪"/>
              <a:defRPr sz="1100"/>
            </a:lvl5pPr>
            <a:lvl6pPr indent="-114300" lvl="5" marL="1409700" marR="0" rtl="0" algn="l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▪"/>
              <a:defRPr sz="1100"/>
            </a:lvl6pPr>
            <a:lvl7pPr indent="-114300" lvl="6" marL="1651000" marR="0" rtl="0" algn="l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▪"/>
              <a:defRPr sz="1100"/>
            </a:lvl7pPr>
            <a:lvl8pPr indent="-114300" lvl="7" marL="1892300" marR="0" rtl="0" algn="l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▪"/>
              <a:defRPr sz="1100"/>
            </a:lvl8pPr>
            <a:lvl9pPr indent="-101600" lvl="8" marL="2120900" marR="0" rtl="0" algn="l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▪"/>
              <a:defRPr sz="1100"/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6656832" y="4951476"/>
            <a:ext cx="71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r">
              <a:spcBef>
                <a:spcPts val="0"/>
              </a:spcBef>
              <a:buSzPct val="100000"/>
              <a:defRPr sz="1100"/>
            </a:lvl1pPr>
            <a:lvl2pPr indent="0" lvl="1" marL="342900" marR="0" rtl="0" algn="l">
              <a:spcBef>
                <a:spcPts val="0"/>
              </a:spcBef>
              <a:buSzPct val="100000"/>
              <a:defRPr sz="1100"/>
            </a:lvl2pPr>
            <a:lvl3pPr indent="0" lvl="2" marL="685800" marR="0" rtl="0" algn="l">
              <a:spcBef>
                <a:spcPts val="0"/>
              </a:spcBef>
              <a:buSzPct val="100000"/>
              <a:defRPr sz="1100"/>
            </a:lvl3pPr>
            <a:lvl4pPr indent="0" lvl="3" marL="1028700" marR="0" rtl="0" algn="l">
              <a:spcBef>
                <a:spcPts val="0"/>
              </a:spcBef>
              <a:buSzPct val="100000"/>
              <a:defRPr sz="1100"/>
            </a:lvl4pPr>
            <a:lvl5pPr indent="0" lvl="4" marL="1371600" marR="0" rtl="0" algn="l">
              <a:spcBef>
                <a:spcPts val="0"/>
              </a:spcBef>
              <a:buSzPct val="100000"/>
              <a:defRPr sz="1100"/>
            </a:lvl5pPr>
            <a:lvl6pPr indent="0" lvl="5" marL="1714500" marR="0" rtl="0" algn="l">
              <a:spcBef>
                <a:spcPts val="0"/>
              </a:spcBef>
              <a:buSzPct val="100000"/>
              <a:defRPr sz="1100"/>
            </a:lvl6pPr>
            <a:lvl7pPr indent="0" lvl="6" marL="2057400" marR="0" rtl="0" algn="l">
              <a:spcBef>
                <a:spcPts val="0"/>
              </a:spcBef>
              <a:buSzPct val="100000"/>
              <a:defRPr sz="1100"/>
            </a:lvl7pPr>
            <a:lvl8pPr indent="0" lvl="7" marL="2400300" marR="0" rtl="0" algn="l">
              <a:spcBef>
                <a:spcPts val="0"/>
              </a:spcBef>
              <a:buSzPct val="100000"/>
              <a:defRPr sz="1100"/>
            </a:lvl8pPr>
            <a:lvl9pPr indent="0" lvl="8" marL="2743200" marR="0" rtl="0" algn="l">
              <a:spcBef>
                <a:spcPts val="0"/>
              </a:spcBef>
              <a:buSzPct val="100000"/>
              <a:defRPr sz="1100"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1005840" y="4951476"/>
            <a:ext cx="53696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rIns="68575" tIns="68575"/>
          <a:lstStyle>
            <a:lvl1pPr indent="0" lvl="0" marL="0" marR="0" rtl="0" algn="l">
              <a:spcBef>
                <a:spcPts val="0"/>
              </a:spcBef>
              <a:buSzPct val="100000"/>
              <a:defRPr sz="1100"/>
            </a:lvl1pPr>
            <a:lvl2pPr indent="0" lvl="1" marL="342900" marR="0" rtl="0" algn="l">
              <a:spcBef>
                <a:spcPts val="0"/>
              </a:spcBef>
              <a:buSzPct val="100000"/>
              <a:defRPr sz="1100"/>
            </a:lvl2pPr>
            <a:lvl3pPr indent="0" lvl="2" marL="685800" marR="0" rtl="0" algn="l">
              <a:spcBef>
                <a:spcPts val="0"/>
              </a:spcBef>
              <a:buSzPct val="100000"/>
              <a:defRPr sz="1100"/>
            </a:lvl3pPr>
            <a:lvl4pPr indent="0" lvl="3" marL="1028700" marR="0" rtl="0" algn="l">
              <a:spcBef>
                <a:spcPts val="0"/>
              </a:spcBef>
              <a:buSzPct val="100000"/>
              <a:defRPr sz="1100"/>
            </a:lvl4pPr>
            <a:lvl5pPr indent="0" lvl="4" marL="1371600" marR="0" rtl="0" algn="l">
              <a:spcBef>
                <a:spcPts val="0"/>
              </a:spcBef>
              <a:buSzPct val="100000"/>
              <a:defRPr sz="1100"/>
            </a:lvl5pPr>
            <a:lvl6pPr indent="0" lvl="5" marL="1714500" marR="0" rtl="0" algn="l">
              <a:spcBef>
                <a:spcPts val="0"/>
              </a:spcBef>
              <a:buSzPct val="100000"/>
              <a:defRPr sz="1100"/>
            </a:lvl6pPr>
            <a:lvl7pPr indent="0" lvl="6" marL="2057400" marR="0" rtl="0" algn="l">
              <a:spcBef>
                <a:spcPts val="0"/>
              </a:spcBef>
              <a:buSzPct val="100000"/>
              <a:defRPr sz="1100"/>
            </a:lvl7pPr>
            <a:lvl8pPr indent="0" lvl="7" marL="2400300" marR="0" rtl="0" algn="l">
              <a:spcBef>
                <a:spcPts val="0"/>
              </a:spcBef>
              <a:buSzPct val="100000"/>
              <a:defRPr sz="1100"/>
            </a:lvl8pPr>
            <a:lvl9pPr indent="0" lvl="8" marL="2743200" marR="0" rtl="0" algn="l">
              <a:spcBef>
                <a:spcPts val="0"/>
              </a:spcBef>
              <a:buSzPct val="100000"/>
              <a:defRPr sz="1100"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7658100" y="4951476"/>
            <a:ext cx="479999" cy="17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rIns="68575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" sz="7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150" y="772225"/>
            <a:ext cx="7883699" cy="12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760650" y="1202700"/>
            <a:ext cx="7622699" cy="2738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b="1" lang="en" sz="2400">
                <a:solidFill>
                  <a:schemeClr val="dk1"/>
                </a:solidFill>
              </a:rPr>
              <a:t>Botnet Research Survey</a:t>
            </a:r>
          </a:p>
          <a:p>
            <a:pPr lvl="0" rt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b="1" lang="en" sz="900">
                <a:solidFill>
                  <a:schemeClr val="dk1"/>
                </a:solidFill>
              </a:rPr>
              <a:t>Zhaosheng Zhu, Guohan Lu, Yan Chen</a:t>
            </a:r>
          </a:p>
          <a:p>
            <a:pPr lvl="0" rt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b="1" lang="en" sz="900">
                <a:solidFill>
                  <a:schemeClr val="dk1"/>
                </a:solidFill>
              </a:rPr>
              <a:t>Zhi Judy Fu, Phil Roberts, Keesook Han</a:t>
            </a:r>
          </a:p>
          <a:p>
            <a:pPr lvl="0" rtl="0" algn="ctr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b="1" sz="900">
              <a:solidFill>
                <a:schemeClr val="dk1"/>
              </a:solidFill>
            </a:endParaRPr>
          </a:p>
          <a:p>
            <a:pPr lvl="0" rtl="0" algn="ctr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b="1" lang="en"/>
              <a:t>CMSC691 Talk by</a:t>
            </a:r>
          </a:p>
          <a:p>
            <a:pPr lvl="0" rtl="0" algn="ctr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b="1" lang="en"/>
              <a:t>Frank Zastawnik</a:t>
            </a:r>
          </a:p>
          <a:p>
            <a:pPr lvl="0" rtl="0" algn="ctr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 algn="ctr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150" y="772225"/>
            <a:ext cx="7883699" cy="12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760650" y="1202700"/>
            <a:ext cx="7622699" cy="2738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What is a Botnet?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Phases of Compromise.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Classifications of Botnets.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Understanding Botnets.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626175" y="234800"/>
            <a:ext cx="7883699" cy="41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/>
              <a:t>Overview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150" y="772225"/>
            <a:ext cx="7883699" cy="12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x="760650" y="1202700"/>
            <a:ext cx="7622699" cy="2738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IRCBot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HTTP Bot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P2P Bot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Fast - Flux Networks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626175" y="234800"/>
            <a:ext cx="7883699" cy="41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Botnet Anatomy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150" y="772225"/>
            <a:ext cx="7883699" cy="12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Shape 122"/>
          <p:cNvSpPr txBox="1"/>
          <p:nvPr/>
        </p:nvSpPr>
        <p:spPr>
          <a:xfrm>
            <a:off x="760650" y="1202700"/>
            <a:ext cx="7622699" cy="2738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Honeypot Detection Mechanism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Characteristics of Spammers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Botnet Sizing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626175" y="234800"/>
            <a:ext cx="7883699" cy="41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Wide-Area Measurement Study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150" y="772225"/>
            <a:ext cx="7883699" cy="12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 txBox="1"/>
          <p:nvPr/>
        </p:nvSpPr>
        <p:spPr>
          <a:xfrm>
            <a:off x="760650" y="1202700"/>
            <a:ext cx="7622699" cy="2738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Current models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Making Botnets better.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Superbot model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0" name="Shape 130"/>
          <p:cNvSpPr txBox="1"/>
          <p:nvPr/>
        </p:nvSpPr>
        <p:spPr>
          <a:xfrm>
            <a:off x="626175" y="234800"/>
            <a:ext cx="7883699" cy="41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Modeling and Predicting the Future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150" y="772225"/>
            <a:ext cx="7883699" cy="12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Shape 136"/>
          <p:cNvSpPr txBox="1"/>
          <p:nvPr/>
        </p:nvSpPr>
        <p:spPr>
          <a:xfrm>
            <a:off x="760650" y="1202700"/>
            <a:ext cx="7622699" cy="2738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</a:rPr>
              <a:t>Detection</a:t>
            </a:r>
          </a:p>
          <a:p>
            <a:pPr indent="457200"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Honeynet</a:t>
            </a:r>
          </a:p>
          <a:p>
            <a:pPr indent="457200"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Traffic Monitoring</a:t>
            </a:r>
          </a:p>
          <a:p>
            <a:pPr indent="457200"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Observations from Rishi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</a:rPr>
              <a:t>Defense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	Spam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	Trend Micro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7" name="Shape 137"/>
          <p:cNvSpPr txBox="1"/>
          <p:nvPr/>
        </p:nvSpPr>
        <p:spPr>
          <a:xfrm>
            <a:off x="626175" y="234800"/>
            <a:ext cx="7883699" cy="41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Detection and Defense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Shape 1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150" y="772225"/>
            <a:ext cx="7883699" cy="12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Shape 143"/>
          <p:cNvSpPr txBox="1"/>
          <p:nvPr/>
        </p:nvSpPr>
        <p:spPr>
          <a:xfrm>
            <a:off x="760650" y="1202700"/>
            <a:ext cx="7622699" cy="2738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State of the Art (in 2005) 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Understanding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Proposals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Defense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Research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4" name="Shape 144"/>
          <p:cNvSpPr txBox="1"/>
          <p:nvPr/>
        </p:nvSpPr>
        <p:spPr>
          <a:xfrm>
            <a:off x="626175" y="234800"/>
            <a:ext cx="7883699" cy="41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Conclusion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150" y="772225"/>
            <a:ext cx="7883699" cy="124249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/>
          <p:nvPr/>
        </p:nvSpPr>
        <p:spPr>
          <a:xfrm>
            <a:off x="760650" y="1202700"/>
            <a:ext cx="7622699" cy="2738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b="1" lang="en" sz="3600">
                <a:solidFill>
                  <a:schemeClr val="dk1"/>
                </a:solidFill>
              </a:rPr>
              <a:t>Questions?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626175" y="234800"/>
            <a:ext cx="7883699" cy="41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anded Design Yellow 16x9">
  <a:themeElements>
    <a:clrScheme name="Banded_Design_Yellow">
      <a:dk1>
        <a:srgbClr val="323232"/>
      </a:dk1>
      <a:lt1>
        <a:srgbClr val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